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Average"/>
      <p:regular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verag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201dc3d9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201dc3d9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2794c843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2794c843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2794c843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2794c843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794c843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2794c843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2794c8438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2794c8438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2794c8438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2794c8438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2794c843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2794c843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2794c843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2794c843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2794c84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2794c84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2794c843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2794c843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2794c843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2794c843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201dc3d92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201dc3d92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201dc3d9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201dc3d9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2794c843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2794c843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2794c843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2794c843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2794c843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2794c843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1fcdd6e0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1fcdd6e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201dc3d92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201dc3d92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201dc3d92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201dc3d92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rojour/boston-results#marathon_results_2017.csv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Marathon Runner Performance Analysis Project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 18, 2018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147900" y="401100"/>
            <a:ext cx="4424100" cy="43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 #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bib number do I need to achieve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placement in the top 10% of marathon runners? 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812" y="1191925"/>
            <a:ext cx="3917776" cy="27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BIB# v.s. Performance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213163" y="3132225"/>
            <a:ext cx="4260300" cy="18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Observations: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4 Waves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Breaks in Bib Range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Less Competitive in higher waves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00" y="1233825"/>
            <a:ext cx="4157825" cy="18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80125"/>
            <a:ext cx="4260300" cy="412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5794350" y="0"/>
            <a:ext cx="18156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Max qualifying times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50" y="212175"/>
            <a:ext cx="2672400" cy="20028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3263475" y="430975"/>
            <a:ext cx="47892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Approximate Bell Curve Shape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Will assume normal distribution for statistics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475" y="1619900"/>
            <a:ext cx="5254925" cy="32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248300" y="2234750"/>
            <a:ext cx="2742900" cy="25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Orange represents the 10th percentile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Notice the breaks between each wave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 correlation in less competitive 4th wave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200138"/>
            <a:ext cx="363755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400" y="433025"/>
            <a:ext cx="4814075" cy="40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0" y="626725"/>
            <a:ext cx="4770075" cy="36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225" y="103850"/>
            <a:ext cx="4137251" cy="482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0" y="626725"/>
            <a:ext cx="4770075" cy="36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866800" y="254250"/>
            <a:ext cx="29754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While there is a visible trend between bib number and marathon time, there is no bib number that with a 95% confidence rate will finish in the top 10%.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Bib Number 1 has a 95% chance to finish in the top 48 percent of runners.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645900" y="893775"/>
            <a:ext cx="7852200" cy="8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Pacing Strategy/Technique in Marathon </a:t>
            </a:r>
            <a:endParaRPr sz="3600"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538" y="2571750"/>
            <a:ext cx="362712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F</a:t>
            </a:r>
            <a:r>
              <a:rPr lang="en" sz="3600"/>
              <a:t>rame for Plotting: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[ “8 phases divided by 5km”, “hh:mm:ss to ss” ]</a:t>
            </a:r>
            <a:endParaRPr sz="3600"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725" y="1941538"/>
            <a:ext cx="4624576" cy="53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725" y="2619750"/>
            <a:ext cx="4624575" cy="180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14275"/>
            <a:ext cx="3753725" cy="250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299250" y="391525"/>
            <a:ext cx="85455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Discovering Technique in Trends: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[ “</a:t>
            </a:r>
            <a:r>
              <a:rPr lang="en" sz="3000"/>
              <a:t>in seconds” ,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“in m/s” ,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“in rate of change,” ]</a:t>
            </a:r>
            <a:endParaRPr sz="3000"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700" y="455363"/>
            <a:ext cx="2616900" cy="6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525" y="1193213"/>
            <a:ext cx="4128074" cy="10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699" y="2382050"/>
            <a:ext cx="2616900" cy="23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7250" y="2886500"/>
            <a:ext cx="4743851" cy="18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25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Pacing Strategy of Runners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“Runner Average”,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“Top 1%”,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“Bottom 1%” ]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725" y="349065"/>
            <a:ext cx="3617025" cy="189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225" y="2357450"/>
            <a:ext cx="4012525" cy="25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Run </a:t>
            </a:r>
            <a:r>
              <a:rPr lang="en"/>
              <a:t>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5648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Boston Marathon is the world's oldest annual marathon and ranks as one of the world's best-known road racing events.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This is an annual marathon always held on Patriots’ Day, the third Monday of April since 1897.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This run is hosted by several cities in greater Boston in eastern Massachusetts, United States.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event was inspired by the success of the first marathon competition in the 1896 Summer Olympics.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400" y="1152475"/>
            <a:ext cx="3062051" cy="31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445025"/>
            <a:ext cx="8520600" cy="23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Pacing Strategy of Runners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[ “A</a:t>
            </a:r>
            <a:r>
              <a:rPr lang="en">
                <a:solidFill>
                  <a:srgbClr val="FFFFFF"/>
                </a:solidFill>
              </a:rPr>
              <a:t>cceleration / Deceleration</a:t>
            </a:r>
            <a:r>
              <a:rPr lang="en">
                <a:solidFill>
                  <a:srgbClr val="FFFFFF"/>
                </a:solidFill>
              </a:rPr>
              <a:t> Pattern”,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“The Wall”,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“What Top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Runners Do” ]</a:t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00" y="1706175"/>
            <a:ext cx="4490175" cy="2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645900" y="34366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Matter</a:t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63" y="297175"/>
            <a:ext cx="4838674" cy="327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/>
        </p:nvSpPr>
        <p:spPr>
          <a:xfrm>
            <a:off x="255650" y="60950"/>
            <a:ext cx="43977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46" y="1113675"/>
            <a:ext cx="3587076" cy="11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2326500" y="267700"/>
            <a:ext cx="4491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Experience v.s. Performance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600" y="2688648"/>
            <a:ext cx="5868924" cy="6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571" y="1151900"/>
            <a:ext cx="4136426" cy="10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625" y="2802900"/>
            <a:ext cx="3011685" cy="21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625" y="445026"/>
            <a:ext cx="3011675" cy="219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548750" y="1025350"/>
            <a:ext cx="43977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2017 - 26262 finishers: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(18.9%) from 2016 (14.8%)from 2015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2016 - 26490 finishers (21%)from 2015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2015 - 26305 finishers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25% increased their performance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20% TOP 10% increased their performance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548750" y="98875"/>
            <a:ext cx="30000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2015&amp;2016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4916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2016&amp;2017</a:t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375" y="2748100"/>
            <a:ext cx="2986925" cy="2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375" y="445018"/>
            <a:ext cx="2986925" cy="219838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491650" y="1191325"/>
            <a:ext cx="4793700" cy="3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37% increased their performance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44% TOP 10% increased their performance </a:t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4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2015&amp;2017</a:t>
            </a: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750" y="151275"/>
            <a:ext cx="3107550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750" y="2419825"/>
            <a:ext cx="3107550" cy="21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/>
        </p:nvSpPr>
        <p:spPr>
          <a:xfrm>
            <a:off x="311700" y="1427700"/>
            <a:ext cx="50019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20% increased their performance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28% TOP 10% increased their performance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2015,2016&amp;2017</a:t>
            </a:r>
            <a:endParaRPr/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311700" y="1127750"/>
            <a:ext cx="4260300" cy="33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 2017 </a:t>
            </a: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here were 202 participants from 2015&amp;2016.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7% increased their performance year by year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11%TOP 10%increased their performance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Most runners results fluctuated.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 10% runners are more likely to have an improved results.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625" y="445025"/>
            <a:ext cx="3213675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625" y="2675750"/>
            <a:ext cx="3213675" cy="22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BIB: 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While there is a visible trend between bib number and marathon time, there is no bib number that with a 95% confidence rate will finish in the top 10%.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Pace: Choice of strategy did affect the result in terms of pacing. The top 1% runner pace themselves throughout the run whereas the bottom 1% runner tried to save their energy at the beginning and sprint at the end.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Experience: 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 10% runners are more likely to have an improved results if they repeatedly participate the run.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00" y="376088"/>
            <a:ext cx="4716600" cy="43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Thomas Nakamoto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289" name="Google Shape;289;p41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41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Team Lead</a:t>
            </a:r>
            <a:endParaRPr sz="1300"/>
          </a:p>
        </p:txBody>
      </p:sp>
      <p:sp>
        <p:nvSpPr>
          <p:cNvPr id="291" name="Google Shape;291;p41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Eric Song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92" name="Google Shape;292;p41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1"/>
          <p:cNvSpPr txBox="1"/>
          <p:nvPr>
            <p:ph idx="4294967295" type="body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Team member</a:t>
            </a:r>
            <a:endParaRPr sz="1300"/>
          </a:p>
        </p:txBody>
      </p:sp>
      <p:pic>
        <p:nvPicPr>
          <p:cNvPr id="294" name="Google Shape;294;p41"/>
          <p:cNvPicPr preferRelativeResize="0"/>
          <p:nvPr/>
        </p:nvPicPr>
        <p:blipFill rotWithShape="1">
          <a:blip r:embed="rId4">
            <a:alphaModFix/>
          </a:blip>
          <a:srcRect b="1849" l="0" r="0" t="1848"/>
          <a:stretch/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Crystal Huang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96" name="Google Shape;296;p41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41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</a:t>
            </a:r>
            <a:r>
              <a:rPr lang="en" sz="1300"/>
              <a:t>eam member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5">
            <a:alphaModFix/>
          </a:blip>
          <a:srcRect b="8942" l="7631" r="10662" t="5235"/>
          <a:stretch/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Edward Chen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300" name="Google Shape;300;p41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41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</a:t>
            </a:r>
            <a:r>
              <a:rPr lang="en" sz="1300"/>
              <a:t>eam member</a:t>
            </a:r>
            <a:endParaRPr sz="1300"/>
          </a:p>
        </p:txBody>
      </p:sp>
      <p:pic>
        <p:nvPicPr>
          <p:cNvPr id="302" name="Google Shape;302;p41"/>
          <p:cNvPicPr preferRelativeResize="0"/>
          <p:nvPr/>
        </p:nvPicPr>
        <p:blipFill rotWithShape="1">
          <a:blip r:embed="rId6">
            <a:alphaModFix/>
          </a:blip>
          <a:srcRect b="0" l="1390" r="1390" t="0"/>
          <a:stretch/>
        </p:blipFill>
        <p:spPr>
          <a:xfrm>
            <a:off x="2693650" y="1261750"/>
            <a:ext cx="1644300" cy="1691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90250" y="526350"/>
            <a:ext cx="7132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P</a:t>
            </a:r>
            <a:r>
              <a:rPr b="1" lang="en" sz="4200"/>
              <a:t>roject objective: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How does one make it to the top 10% in the Boston marathon?</a:t>
            </a:r>
            <a:endParaRPr sz="4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secret ingredients</a:t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After reading thousand of articles and exam countless different sources, most people said “train well, practice well, eat well, rest well, etc”. However, just about everyone did that.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So our team decide to tackle this challenge and take a data analytic approach to unwrap the hidden treasures.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Elements </a:t>
            </a:r>
            <a:endParaRPr/>
          </a:p>
        </p:txBody>
      </p:sp>
      <p:grpSp>
        <p:nvGrpSpPr>
          <p:cNvPr id="84" name="Google Shape;84;p17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85" name="Google Shape;85;p1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7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BIB Number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7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How does pre-qualified time rank (aka BIB #) impact the end result of where individual landed their final rank place?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9" name="Google Shape;89;p1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0" name="Google Shape;90;p1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7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Pace 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How does runner’s pace 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throughout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 the marathon affect their final rank place?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4" name="Google Shape;94;p17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95" name="Google Shape;95;p1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Experience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How does experience come into play for improving or degrade one’s performance?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424825" y="1253973"/>
            <a:ext cx="8294372" cy="799416"/>
            <a:chOff x="424813" y="1177875"/>
            <a:chExt cx="8294372" cy="849900"/>
          </a:xfrm>
        </p:grpSpPr>
        <p:sp>
          <p:nvSpPr>
            <p:cNvPr id="105" name="Google Shape;105;p18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8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Hypothesis 1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3480453" y="1254158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Lower BIB# indicate higher chance to be placed in top 10% of the marathon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424825" y="2127339"/>
            <a:ext cx="8294360" cy="799416"/>
            <a:chOff x="424813" y="2075689"/>
            <a:chExt cx="8294360" cy="849900"/>
          </a:xfrm>
        </p:grpSpPr>
        <p:sp>
          <p:nvSpPr>
            <p:cNvPr id="110" name="Google Shape;110;p18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Hypothesis 2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3480453" y="2129252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Applying Pacing Technique throughout the run will greatly increase the chance to be in top 10%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4" name="Google Shape;114;p18"/>
          <p:cNvGrpSpPr/>
          <p:nvPr/>
        </p:nvGrpSpPr>
        <p:grpSpPr>
          <a:xfrm>
            <a:off x="424825" y="3000705"/>
            <a:ext cx="8294360" cy="799447"/>
            <a:chOff x="424813" y="2974405"/>
            <a:chExt cx="8294360" cy="849933"/>
          </a:xfrm>
        </p:grpSpPr>
        <p:sp>
          <p:nvSpPr>
            <p:cNvPr id="115" name="Google Shape;115;p18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8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Hypothesis 3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Google Shape;118;p18"/>
          <p:cNvSpPr txBox="1"/>
          <p:nvPr>
            <p:ph idx="4294967295" type="body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Repeatedly</a:t>
            </a: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participate in marathon </a:t>
            </a: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yield</a:t>
            </a: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better result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18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/>
          <p:nvPr>
            <p:ph idx="4294967295" type="body"/>
          </p:nvPr>
        </p:nvSpPr>
        <p:spPr>
          <a:xfrm>
            <a:off x="3480453" y="3876311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Lorem ipsum dolor sit amet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Data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475" y="304800"/>
            <a:ext cx="2050858" cy="18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Kaggle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https://www.kaggle.com/rojour/boston-results#marathon_results_2017.csv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3" name="Google Shape;13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Boston Marathon 2015, 2016 &amp; 2017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Runner Data in csv files</a:t>
            </a: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:</a:t>
            </a:r>
            <a:endParaRPr b="1"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marathon_results_2015.csv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m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arathon_results_2016.csv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marathon_results_2017.csv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70836"/>
            <a:ext cx="3999901" cy="14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962" y="3025050"/>
            <a:ext cx="3836775" cy="14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41" name="Google Shape;141;p21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Findings</a:t>
            </a:r>
            <a:endParaRPr b="1"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Time formats, invalid record, blank cell, missing values, 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inconsistent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 data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Action items</a:t>
            </a: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:</a:t>
            </a:r>
            <a:endParaRPr b="1"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Use Python Pandas to clean up data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Remove missing value/”-”/, and unnecessary columns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Reorganized Data Frame and 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concatenate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Export out cleaned data sets into csv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850" y="202175"/>
            <a:ext cx="4376451" cy="9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850" y="1444914"/>
            <a:ext cx="4376450" cy="7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5851" y="3363200"/>
            <a:ext cx="2932600" cy="168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5850" y="2498075"/>
            <a:ext cx="437644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